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0" d="100"/>
          <a:sy n="110" d="100"/>
        </p:scale>
        <p:origin x="3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5A229-5C92-4E1F-A137-47698EBDA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EBCB83-33BA-45FD-9D2E-4E3F8B8E70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A5851-3830-4841-A49B-E00585150A55}"/>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5" name="Footer Placeholder 4">
            <a:extLst>
              <a:ext uri="{FF2B5EF4-FFF2-40B4-BE49-F238E27FC236}">
                <a16:creationId xmlns:a16="http://schemas.microsoft.com/office/drawing/2014/main" id="{DF9567B4-F55C-40DF-A6FD-C0B2DFA8C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9DAB9-B86D-49CD-A640-5ACC097CF358}"/>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169361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36FC2-75E8-4902-BA78-505C7FB9F5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67969F-A00A-4E2C-A0CA-1CD6CF3757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3DB01-47F9-4AEA-8A30-35E4B6B070C2}"/>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5" name="Footer Placeholder 4">
            <a:extLst>
              <a:ext uri="{FF2B5EF4-FFF2-40B4-BE49-F238E27FC236}">
                <a16:creationId xmlns:a16="http://schemas.microsoft.com/office/drawing/2014/main" id="{2E3D665A-0D28-4C44-BB32-E326305CB7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98FE82-139B-48BF-B25A-6B59EB091B22}"/>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3404178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FD6E27-D428-4DBF-A513-6D7F4AD77D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2CB716-3644-46E5-BD0A-BC3B6392B0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7450F-5D15-441E-BBDD-C097C8420C5D}"/>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5" name="Footer Placeholder 4">
            <a:extLst>
              <a:ext uri="{FF2B5EF4-FFF2-40B4-BE49-F238E27FC236}">
                <a16:creationId xmlns:a16="http://schemas.microsoft.com/office/drawing/2014/main" id="{B9DB19E7-9171-407C-AAC3-2D4135B88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43409-0A45-4FA5-A2AB-33B4857C7E01}"/>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306069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F5711-B763-4544-B2D6-7CF5A21103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A1E696-AA49-4CC2-92B8-E5A7284B9A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768B5-CCE4-42A7-90A9-BD3D381D8703}"/>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5" name="Footer Placeholder 4">
            <a:extLst>
              <a:ext uri="{FF2B5EF4-FFF2-40B4-BE49-F238E27FC236}">
                <a16:creationId xmlns:a16="http://schemas.microsoft.com/office/drawing/2014/main" id="{B2823D60-5747-45BC-A70C-98E728E7E8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38AEEB-72BA-489D-9EE0-729DAE3B2E6C}"/>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286530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71813-7BB0-4D36-88D1-E290D2A737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2A2D9-7B77-4BC2-8A1E-69DB5B4F1B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50638F7-BF01-40CD-896C-4C4F472AC635}"/>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5" name="Footer Placeholder 4">
            <a:extLst>
              <a:ext uri="{FF2B5EF4-FFF2-40B4-BE49-F238E27FC236}">
                <a16:creationId xmlns:a16="http://schemas.microsoft.com/office/drawing/2014/main" id="{E634B228-6C76-422E-8FD2-E61B83A19D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6C3599-04E9-44CF-9129-421B52D103AB}"/>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117452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B36CB-561E-483E-949A-265D777F02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14DD8E-F693-4FAE-935F-73CD821032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8A5234-318F-4F55-9FA5-E66C4DA9131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BF8571-16C3-4700-B7B2-D65D41B690F8}"/>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6" name="Footer Placeholder 5">
            <a:extLst>
              <a:ext uri="{FF2B5EF4-FFF2-40B4-BE49-F238E27FC236}">
                <a16:creationId xmlns:a16="http://schemas.microsoft.com/office/drawing/2014/main" id="{4919B2A8-0773-4844-8DAF-0571C2779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13B16-B7B5-4EBF-8DEF-D6935A1C67FE}"/>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3159107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0416E-54B5-4796-AFA9-B184C70DEB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422D21-77F8-42D2-BC88-2543527BED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DB93787-78EC-4F82-9F99-88EAD813F03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26643D-6A3F-40C5-BB85-F2BEAFA8AA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E2DCA1B-F81D-46CE-8A4A-9E06940830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A0A36-F9B9-47F8-8A0A-7B1CE9FB3E4F}"/>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8" name="Footer Placeholder 7">
            <a:extLst>
              <a:ext uri="{FF2B5EF4-FFF2-40B4-BE49-F238E27FC236}">
                <a16:creationId xmlns:a16="http://schemas.microsoft.com/office/drawing/2014/main" id="{5E139F32-CD2D-43B9-BAF6-6DD87B4DC8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2409C9-2213-483B-BD58-6F659228F274}"/>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280843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08CA-37BF-4E5D-AFD7-746FE19FBA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B46E0F-212A-48CD-AA3A-196E7CB85B6F}"/>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4" name="Footer Placeholder 3">
            <a:extLst>
              <a:ext uri="{FF2B5EF4-FFF2-40B4-BE49-F238E27FC236}">
                <a16:creationId xmlns:a16="http://schemas.microsoft.com/office/drawing/2014/main" id="{25AB82C3-C7A9-42F2-9A58-E99EA54082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283E01-B2EE-4194-AEC1-9B117D1F7223}"/>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3306728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28AF13-E7EB-4E6C-8BA1-EA285C13CDF6}"/>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3" name="Footer Placeholder 2">
            <a:extLst>
              <a:ext uri="{FF2B5EF4-FFF2-40B4-BE49-F238E27FC236}">
                <a16:creationId xmlns:a16="http://schemas.microsoft.com/office/drawing/2014/main" id="{ADFBD597-C962-4BA6-9D06-F2B535E52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7EDC26-E266-48BE-89FA-4F3C15A658AE}"/>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3578994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EDEB-5DCF-4F05-98DA-54E120B230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235964-8646-42C4-B72A-33A9FD9931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0DE317-4E98-4114-8CAC-66916ECB0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C502822-AD1E-48C6-8C08-FB19E761874F}"/>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6" name="Footer Placeholder 5">
            <a:extLst>
              <a:ext uri="{FF2B5EF4-FFF2-40B4-BE49-F238E27FC236}">
                <a16:creationId xmlns:a16="http://schemas.microsoft.com/office/drawing/2014/main" id="{383F7205-B0D8-4408-987C-689745966F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59F542-E1B6-4D4B-95A1-150AA4ADAD5E}"/>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2317315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62084-12F5-4D9B-B850-E22EDBFB6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6FCE96-B635-4429-B19E-78757F5C87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CC9D1-146D-47FE-BF05-3796A0F4A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81446E-60A7-4036-9A30-06813FF145C5}"/>
              </a:ext>
            </a:extLst>
          </p:cNvPr>
          <p:cNvSpPr>
            <a:spLocks noGrp="1"/>
          </p:cNvSpPr>
          <p:nvPr>
            <p:ph type="dt" sz="half" idx="10"/>
          </p:nvPr>
        </p:nvSpPr>
        <p:spPr/>
        <p:txBody>
          <a:bodyPr/>
          <a:lstStyle/>
          <a:p>
            <a:fld id="{9DA0257A-074A-470B-982D-9215F9F4897A}" type="datetimeFigureOut">
              <a:rPr lang="en-US" smtClean="0"/>
              <a:t>8/31/2017</a:t>
            </a:fld>
            <a:endParaRPr lang="en-US"/>
          </a:p>
        </p:txBody>
      </p:sp>
      <p:sp>
        <p:nvSpPr>
          <p:cNvPr id="6" name="Footer Placeholder 5">
            <a:extLst>
              <a:ext uri="{FF2B5EF4-FFF2-40B4-BE49-F238E27FC236}">
                <a16:creationId xmlns:a16="http://schemas.microsoft.com/office/drawing/2014/main" id="{E1B60A0B-305D-413F-80C3-83EBD423C3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C460FD-6C2E-485C-BBBF-911821079C4C}"/>
              </a:ext>
            </a:extLst>
          </p:cNvPr>
          <p:cNvSpPr>
            <a:spLocks noGrp="1"/>
          </p:cNvSpPr>
          <p:nvPr>
            <p:ph type="sldNum" sz="quarter" idx="12"/>
          </p:nvPr>
        </p:nvSpPr>
        <p:spPr/>
        <p:txBody>
          <a:bodyPr/>
          <a:lstStyle/>
          <a:p>
            <a:fld id="{3640489F-7522-40EC-AC84-C27AED7E06DF}" type="slidenum">
              <a:rPr lang="en-US" smtClean="0"/>
              <a:t>‹#›</a:t>
            </a:fld>
            <a:endParaRPr lang="en-US"/>
          </a:p>
        </p:txBody>
      </p:sp>
    </p:spTree>
    <p:extLst>
      <p:ext uri="{BB962C8B-B14F-4D97-AF65-F5344CB8AC3E}">
        <p14:creationId xmlns:p14="http://schemas.microsoft.com/office/powerpoint/2010/main" val="222453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5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7EA64-952D-494D-8BA7-EFD244A2F6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B276D4-9936-415A-AF1E-0C378B397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926726-67FE-4DA9-A931-385D262DE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0257A-074A-470B-982D-9215F9F4897A}" type="datetimeFigureOut">
              <a:rPr lang="en-US" smtClean="0"/>
              <a:t>8/31/2017</a:t>
            </a:fld>
            <a:endParaRPr lang="en-US"/>
          </a:p>
        </p:txBody>
      </p:sp>
      <p:sp>
        <p:nvSpPr>
          <p:cNvPr id="5" name="Footer Placeholder 4">
            <a:extLst>
              <a:ext uri="{FF2B5EF4-FFF2-40B4-BE49-F238E27FC236}">
                <a16:creationId xmlns:a16="http://schemas.microsoft.com/office/drawing/2014/main" id="{6A3D91B4-D96C-4C69-9AAF-B6F60E4EEF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956A27-00D8-4840-A538-B116C332A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0489F-7522-40EC-AC84-C27AED7E06DF}" type="slidenum">
              <a:rPr lang="en-US" smtClean="0"/>
              <a:t>‹#›</a:t>
            </a:fld>
            <a:endParaRPr lang="en-US"/>
          </a:p>
        </p:txBody>
      </p:sp>
    </p:spTree>
    <p:extLst>
      <p:ext uri="{BB962C8B-B14F-4D97-AF65-F5344CB8AC3E}">
        <p14:creationId xmlns:p14="http://schemas.microsoft.com/office/powerpoint/2010/main" val="1242479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urricane harvey">
            <a:extLst>
              <a:ext uri="{FF2B5EF4-FFF2-40B4-BE49-F238E27FC236}">
                <a16:creationId xmlns:a16="http://schemas.microsoft.com/office/drawing/2014/main" id="{E5BA1FF3-A4A0-428A-9601-F48889A07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51118F2-C6D4-458E-91F6-89B7E78CB6DF}"/>
              </a:ext>
            </a:extLst>
          </p:cNvPr>
          <p:cNvSpPr/>
          <p:nvPr/>
        </p:nvSpPr>
        <p:spPr>
          <a:xfrm>
            <a:off x="1" y="0"/>
            <a:ext cx="12261669" cy="2272938"/>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8F4FE6E-EB91-44BC-9414-85552C5BB903}"/>
              </a:ext>
            </a:extLst>
          </p:cNvPr>
          <p:cNvSpPr txBox="1"/>
          <p:nvPr/>
        </p:nvSpPr>
        <p:spPr>
          <a:xfrm>
            <a:off x="0" y="-373940"/>
            <a:ext cx="12261669" cy="2646878"/>
          </a:xfrm>
          <a:prstGeom prst="rect">
            <a:avLst/>
          </a:prstGeom>
          <a:noFill/>
        </p:spPr>
        <p:txBody>
          <a:bodyPr wrap="square" rtlCol="0">
            <a:spAutoFit/>
          </a:bodyPr>
          <a:lstStyle/>
          <a:p>
            <a:pPr algn="ctr"/>
            <a:r>
              <a:rPr lang="en-US" sz="16600" dirty="0">
                <a:effectLst>
                  <a:outerShdw blurRad="38100" dist="38100" dir="2700000" algn="tl">
                    <a:srgbClr val="000000">
                      <a:alpha val="43137"/>
                    </a:srgbClr>
                  </a:outerShdw>
                </a:effectLst>
                <a:latin typeface="Hollywood Hills" panose="00000400000000000000" pitchFamily="2" charset="0"/>
                <a:ea typeface="Segoe UI Black" panose="020B0A02040204020203" pitchFamily="34" charset="0"/>
                <a:cs typeface="MV Boli" panose="02000500030200090000" pitchFamily="2" charset="0"/>
              </a:rPr>
              <a:t>Hurricanes </a:t>
            </a:r>
          </a:p>
        </p:txBody>
      </p:sp>
    </p:spTree>
    <p:extLst>
      <p:ext uri="{BB962C8B-B14F-4D97-AF65-F5344CB8AC3E}">
        <p14:creationId xmlns:p14="http://schemas.microsoft.com/office/powerpoint/2010/main" val="50717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C07A6E6-E2ED-4254-9B4E-F6E4D60D81C3}"/>
              </a:ext>
            </a:extLst>
          </p:cNvPr>
          <p:cNvSpPr/>
          <p:nvPr/>
        </p:nvSpPr>
        <p:spPr>
          <a:xfrm>
            <a:off x="205750" y="961063"/>
            <a:ext cx="11694512" cy="1046547"/>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2" name="Picture 6" descr="File:World Map Blank - with blue sea.svg">
            <a:extLst>
              <a:ext uri="{FF2B5EF4-FFF2-40B4-BE49-F238E27FC236}">
                <a16:creationId xmlns:a16="http://schemas.microsoft.com/office/drawing/2014/main" id="{89F4FF9B-DDAB-4A8C-B750-99D9115663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289" y="1715589"/>
            <a:ext cx="9203419" cy="514241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DC03C5-81C4-43E3-862D-A1215BE5D9F5}"/>
              </a:ext>
            </a:extLst>
          </p:cNvPr>
          <p:cNvSpPr txBox="1"/>
          <p:nvPr/>
        </p:nvSpPr>
        <p:spPr>
          <a:xfrm>
            <a:off x="0" y="182879"/>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Where do Hurricanes Occur?</a:t>
            </a:r>
          </a:p>
        </p:txBody>
      </p:sp>
      <p:sp>
        <p:nvSpPr>
          <p:cNvPr id="6" name="TextBox 5">
            <a:extLst>
              <a:ext uri="{FF2B5EF4-FFF2-40B4-BE49-F238E27FC236}">
                <a16:creationId xmlns:a16="http://schemas.microsoft.com/office/drawing/2014/main" id="{177A4BF7-9DA1-4A25-AC10-700FD222A513}"/>
              </a:ext>
            </a:extLst>
          </p:cNvPr>
          <p:cNvSpPr txBox="1"/>
          <p:nvPr/>
        </p:nvSpPr>
        <p:spPr>
          <a:xfrm>
            <a:off x="291737" y="953022"/>
            <a:ext cx="11608525" cy="107721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Hurricanes occur over the ocean in areas near the equator. There are seven major areas in the world that produce hurricanes. </a:t>
            </a:r>
          </a:p>
        </p:txBody>
      </p:sp>
      <p:sp>
        <p:nvSpPr>
          <p:cNvPr id="4" name="Oval 3">
            <a:extLst>
              <a:ext uri="{FF2B5EF4-FFF2-40B4-BE49-F238E27FC236}">
                <a16:creationId xmlns:a16="http://schemas.microsoft.com/office/drawing/2014/main" id="{5545C872-3D57-45B1-A842-9E8C723F12D8}"/>
              </a:ext>
            </a:extLst>
          </p:cNvPr>
          <p:cNvSpPr/>
          <p:nvPr/>
        </p:nvSpPr>
        <p:spPr>
          <a:xfrm rot="6266568">
            <a:off x="3668544" y="3333223"/>
            <a:ext cx="495812" cy="8607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68B5FFC-0159-4E21-9580-37D4AD3E3B08}"/>
              </a:ext>
            </a:extLst>
          </p:cNvPr>
          <p:cNvSpPr/>
          <p:nvPr/>
        </p:nvSpPr>
        <p:spPr>
          <a:xfrm rot="7232611">
            <a:off x="2466807" y="3327713"/>
            <a:ext cx="541670" cy="7126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D5206EC-6D13-4DF6-AA89-6BEC1B08AE68}"/>
              </a:ext>
            </a:extLst>
          </p:cNvPr>
          <p:cNvSpPr/>
          <p:nvPr/>
        </p:nvSpPr>
        <p:spPr>
          <a:xfrm rot="7232611">
            <a:off x="8800431" y="3099473"/>
            <a:ext cx="951080" cy="107239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659B8224-9FAE-4A58-BAC6-9CCF77DBD71E}"/>
              </a:ext>
            </a:extLst>
          </p:cNvPr>
          <p:cNvSpPr/>
          <p:nvPr/>
        </p:nvSpPr>
        <p:spPr>
          <a:xfrm rot="5400000">
            <a:off x="7549591" y="3718569"/>
            <a:ext cx="426720" cy="965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FD93A347-820E-48D5-ABCF-96E38DB0FEAB}"/>
              </a:ext>
            </a:extLst>
          </p:cNvPr>
          <p:cNvSpPr/>
          <p:nvPr/>
        </p:nvSpPr>
        <p:spPr>
          <a:xfrm rot="4001870">
            <a:off x="7111094" y="4318712"/>
            <a:ext cx="426720" cy="115949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A7C748DB-858F-4C5C-9DBD-B29472430D3C}"/>
              </a:ext>
            </a:extLst>
          </p:cNvPr>
          <p:cNvSpPr/>
          <p:nvPr/>
        </p:nvSpPr>
        <p:spPr>
          <a:xfrm rot="3762040">
            <a:off x="8407856" y="4415813"/>
            <a:ext cx="505451" cy="96529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E946F94-EB03-4814-8B98-3B966571EF55}"/>
              </a:ext>
            </a:extLst>
          </p:cNvPr>
          <p:cNvSpPr/>
          <p:nvPr/>
        </p:nvSpPr>
        <p:spPr>
          <a:xfrm rot="3352712">
            <a:off x="9684011" y="4562713"/>
            <a:ext cx="468492" cy="10650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5361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BD008D-EC62-4A7F-9A9E-86ECDCD8F30D}"/>
              </a:ext>
            </a:extLst>
          </p:cNvPr>
          <p:cNvSpPr/>
          <p:nvPr/>
        </p:nvSpPr>
        <p:spPr>
          <a:xfrm>
            <a:off x="291736" y="905638"/>
            <a:ext cx="11676846" cy="1002682"/>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1D0161EB-0B14-448E-9ED8-B21F47E83849}"/>
              </a:ext>
            </a:extLst>
          </p:cNvPr>
          <p:cNvSpPr txBox="1"/>
          <p:nvPr/>
        </p:nvSpPr>
        <p:spPr>
          <a:xfrm>
            <a:off x="0" y="76156"/>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Hurricane Season</a:t>
            </a:r>
          </a:p>
        </p:txBody>
      </p:sp>
      <p:sp>
        <p:nvSpPr>
          <p:cNvPr id="3" name="TextBox 2">
            <a:extLst>
              <a:ext uri="{FF2B5EF4-FFF2-40B4-BE49-F238E27FC236}">
                <a16:creationId xmlns:a16="http://schemas.microsoft.com/office/drawing/2014/main" id="{C1E39819-EAAD-4550-8C0D-F217D4E9899C}"/>
              </a:ext>
            </a:extLst>
          </p:cNvPr>
          <p:cNvSpPr txBox="1"/>
          <p:nvPr/>
        </p:nvSpPr>
        <p:spPr>
          <a:xfrm>
            <a:off x="291737" y="831102"/>
            <a:ext cx="11608525" cy="1077218"/>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Hurricanes that form in the Caribbean and the Atlantic ocean occur between June 1</a:t>
            </a:r>
            <a:r>
              <a:rPr lang="en-US" sz="3200" baseline="30000" dirty="0">
                <a:latin typeface="Calibri" panose="020F0502020204030204" pitchFamily="34" charset="0"/>
                <a:cs typeface="Calibri" panose="020F0502020204030204" pitchFamily="34" charset="0"/>
              </a:rPr>
              <a:t>st</a:t>
            </a:r>
            <a:r>
              <a:rPr lang="en-US" sz="3200" dirty="0">
                <a:latin typeface="Calibri" panose="020F0502020204030204" pitchFamily="34" charset="0"/>
                <a:cs typeface="Calibri" panose="020F0502020204030204" pitchFamily="34" charset="0"/>
              </a:rPr>
              <a:t> and November 30</a:t>
            </a:r>
            <a:r>
              <a:rPr lang="en-US" sz="3200" baseline="30000" dirty="0">
                <a:latin typeface="Calibri" panose="020F0502020204030204" pitchFamily="34" charset="0"/>
                <a:cs typeface="Calibri" panose="020F0502020204030204" pitchFamily="34" charset="0"/>
              </a:rPr>
              <a:t>th</a:t>
            </a:r>
            <a:r>
              <a:rPr lang="en-US" sz="3200" dirty="0">
                <a:latin typeface="Calibri" panose="020F0502020204030204" pitchFamily="34" charset="0"/>
                <a:cs typeface="Calibri" panose="020F0502020204030204" pitchFamily="34" charset="0"/>
              </a:rPr>
              <a:t> every year.</a:t>
            </a:r>
          </a:p>
        </p:txBody>
      </p:sp>
      <p:pic>
        <p:nvPicPr>
          <p:cNvPr id="12290" name="Picture 2" descr="Image result for hurricane">
            <a:extLst>
              <a:ext uri="{FF2B5EF4-FFF2-40B4-BE49-F238E27FC236}">
                <a16:creationId xmlns:a16="http://schemas.microsoft.com/office/drawing/2014/main" id="{E6A85D8A-C3EA-4A65-B7D6-F24FC7E94D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867" b="14689"/>
          <a:stretch/>
        </p:blipFill>
        <p:spPr bwMode="auto">
          <a:xfrm>
            <a:off x="291736" y="1982857"/>
            <a:ext cx="11608526" cy="47658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03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9053AE8-CEA7-4AAA-9CAE-4B10D24CAA9E}"/>
              </a:ext>
            </a:extLst>
          </p:cNvPr>
          <p:cNvSpPr/>
          <p:nvPr/>
        </p:nvSpPr>
        <p:spPr>
          <a:xfrm>
            <a:off x="198120" y="1376978"/>
            <a:ext cx="5166360" cy="4993949"/>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C37B095F-2446-4073-A721-AF58FC11D3B3}"/>
              </a:ext>
            </a:extLst>
          </p:cNvPr>
          <p:cNvSpPr txBox="1"/>
          <p:nvPr/>
        </p:nvSpPr>
        <p:spPr>
          <a:xfrm>
            <a:off x="0" y="182879"/>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Storm Surge</a:t>
            </a:r>
          </a:p>
        </p:txBody>
      </p:sp>
      <p:sp>
        <p:nvSpPr>
          <p:cNvPr id="3" name="TextBox 2">
            <a:extLst>
              <a:ext uri="{FF2B5EF4-FFF2-40B4-BE49-F238E27FC236}">
                <a16:creationId xmlns:a16="http://schemas.microsoft.com/office/drawing/2014/main" id="{5774B411-A7FE-4481-9983-675E63FE4DC1}"/>
              </a:ext>
            </a:extLst>
          </p:cNvPr>
          <p:cNvSpPr txBox="1"/>
          <p:nvPr/>
        </p:nvSpPr>
        <p:spPr>
          <a:xfrm>
            <a:off x="198120" y="1292614"/>
            <a:ext cx="5166360" cy="5078313"/>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When the ocean level rises at the coastline because of the strong storm, it is called a storm surge. The water piles up, unable to escape anywhere but on land which becomes devastating because it causes major flooding. </a:t>
            </a:r>
          </a:p>
        </p:txBody>
      </p:sp>
      <p:pic>
        <p:nvPicPr>
          <p:cNvPr id="11266" name="Picture 2" descr="Image result for storm surge">
            <a:extLst>
              <a:ext uri="{FF2B5EF4-FFF2-40B4-BE49-F238E27FC236}">
                <a16:creationId xmlns:a16="http://schemas.microsoft.com/office/drawing/2014/main" id="{9074D162-EC07-4556-8D80-08F4313A5D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988" y="1550126"/>
            <a:ext cx="6299027" cy="45632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302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F40A76B-16B5-4798-B938-BC70C5D2A8E1}"/>
              </a:ext>
            </a:extLst>
          </p:cNvPr>
          <p:cNvSpPr/>
          <p:nvPr/>
        </p:nvSpPr>
        <p:spPr>
          <a:xfrm>
            <a:off x="672267" y="1336200"/>
            <a:ext cx="11007543" cy="1614984"/>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63ACC04-579D-4B53-8C22-AECDB5CE9321}"/>
              </a:ext>
            </a:extLst>
          </p:cNvPr>
          <p:cNvPicPr>
            <a:picLocks noChangeAspect="1"/>
          </p:cNvPicPr>
          <p:nvPr/>
        </p:nvPicPr>
        <p:blipFill rotWithShape="1">
          <a:blip r:embed="rId2">
            <a:extLst>
              <a:ext uri="{28A0092B-C50C-407E-A947-70E740481C1C}">
                <a14:useLocalDpi xmlns:a14="http://schemas.microsoft.com/office/drawing/2010/main" val="0"/>
              </a:ext>
            </a:extLst>
          </a:blip>
          <a:srcRect t="33142" b="34858"/>
          <a:stretch/>
        </p:blipFill>
        <p:spPr>
          <a:xfrm>
            <a:off x="0" y="3324882"/>
            <a:ext cx="12192000" cy="2194561"/>
          </a:xfrm>
          <a:prstGeom prst="rect">
            <a:avLst/>
          </a:prstGeom>
          <a:ln>
            <a:noFill/>
          </a:ln>
          <a:effectLst>
            <a:outerShdw blurRad="190500" algn="tl" rotWithShape="0">
              <a:srgbClr val="000000">
                <a:alpha val="70000"/>
              </a:srgbClr>
            </a:outerShdw>
          </a:effectLst>
        </p:spPr>
      </p:pic>
      <p:sp>
        <p:nvSpPr>
          <p:cNvPr id="5" name="Rectangle 4">
            <a:extLst>
              <a:ext uri="{FF2B5EF4-FFF2-40B4-BE49-F238E27FC236}">
                <a16:creationId xmlns:a16="http://schemas.microsoft.com/office/drawing/2014/main" id="{BF59FE5B-DCD9-4093-9813-B8F01E3CE74C}"/>
              </a:ext>
            </a:extLst>
          </p:cNvPr>
          <p:cNvSpPr/>
          <p:nvPr/>
        </p:nvSpPr>
        <p:spPr>
          <a:xfrm>
            <a:off x="272934" y="5519447"/>
            <a:ext cx="1843966" cy="830997"/>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Category 1:</a:t>
            </a:r>
            <a:r>
              <a:rPr lang="en-US" sz="2400" dirty="0">
                <a:latin typeface="Calibri" panose="020F0502020204030204" pitchFamily="34" charset="0"/>
                <a:cs typeface="Calibri" panose="020F0502020204030204" pitchFamily="34" charset="0"/>
              </a:rPr>
              <a:t>  </a:t>
            </a:r>
          </a:p>
          <a:p>
            <a:pPr algn="ctr"/>
            <a:r>
              <a:rPr lang="en-US" sz="2400" dirty="0">
                <a:latin typeface="Calibri" panose="020F0502020204030204" pitchFamily="34" charset="0"/>
                <a:cs typeface="Calibri" panose="020F0502020204030204" pitchFamily="34" charset="0"/>
              </a:rPr>
              <a:t>74 to 95 mph</a:t>
            </a:r>
          </a:p>
        </p:txBody>
      </p:sp>
      <p:sp>
        <p:nvSpPr>
          <p:cNvPr id="6" name="Rectangle 5">
            <a:extLst>
              <a:ext uri="{FF2B5EF4-FFF2-40B4-BE49-F238E27FC236}">
                <a16:creationId xmlns:a16="http://schemas.microsoft.com/office/drawing/2014/main" id="{31221B31-C7DF-4321-8E7F-3388BD51A68A}"/>
              </a:ext>
            </a:extLst>
          </p:cNvPr>
          <p:cNvSpPr/>
          <p:nvPr/>
        </p:nvSpPr>
        <p:spPr>
          <a:xfrm>
            <a:off x="2389834" y="5519443"/>
            <a:ext cx="2068387" cy="830997"/>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Category 2:</a:t>
            </a:r>
          </a:p>
          <a:p>
            <a:pPr algn="ct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96 to 110 mph</a:t>
            </a:r>
          </a:p>
        </p:txBody>
      </p:sp>
      <p:sp>
        <p:nvSpPr>
          <p:cNvPr id="7" name="Rectangle 6">
            <a:extLst>
              <a:ext uri="{FF2B5EF4-FFF2-40B4-BE49-F238E27FC236}">
                <a16:creationId xmlns:a16="http://schemas.microsoft.com/office/drawing/2014/main" id="{8221EE99-D7CA-4D5E-9C2F-1227507681A8}"/>
              </a:ext>
            </a:extLst>
          </p:cNvPr>
          <p:cNvSpPr/>
          <p:nvPr/>
        </p:nvSpPr>
        <p:spPr>
          <a:xfrm>
            <a:off x="4795153" y="5519443"/>
            <a:ext cx="2154949" cy="830997"/>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Category 3: </a:t>
            </a:r>
          </a:p>
          <a:p>
            <a:pPr algn="ctr"/>
            <a:r>
              <a:rPr lang="en-US" sz="2400" dirty="0">
                <a:latin typeface="Calibri" panose="020F0502020204030204" pitchFamily="34" charset="0"/>
                <a:cs typeface="Calibri" panose="020F0502020204030204" pitchFamily="34" charset="0"/>
              </a:rPr>
              <a:t>111 to 129 mph</a:t>
            </a:r>
          </a:p>
        </p:txBody>
      </p:sp>
      <p:sp>
        <p:nvSpPr>
          <p:cNvPr id="8" name="Rectangle 7">
            <a:extLst>
              <a:ext uri="{FF2B5EF4-FFF2-40B4-BE49-F238E27FC236}">
                <a16:creationId xmlns:a16="http://schemas.microsoft.com/office/drawing/2014/main" id="{38FE39CB-3EA5-43B5-9AFB-E3EA783A5F93}"/>
              </a:ext>
            </a:extLst>
          </p:cNvPr>
          <p:cNvSpPr/>
          <p:nvPr/>
        </p:nvSpPr>
        <p:spPr>
          <a:xfrm>
            <a:off x="7136475" y="5519443"/>
            <a:ext cx="2223878" cy="830997"/>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Category 4: </a:t>
            </a:r>
          </a:p>
          <a:p>
            <a:pPr algn="ctr"/>
            <a:r>
              <a:rPr lang="en-US" sz="2400" dirty="0">
                <a:latin typeface="Calibri" panose="020F0502020204030204" pitchFamily="34" charset="0"/>
                <a:cs typeface="Calibri" panose="020F0502020204030204" pitchFamily="34" charset="0"/>
              </a:rPr>
              <a:t>130 to 156 mph </a:t>
            </a:r>
          </a:p>
        </p:txBody>
      </p:sp>
      <p:sp>
        <p:nvSpPr>
          <p:cNvPr id="9" name="Rectangle 8">
            <a:extLst>
              <a:ext uri="{FF2B5EF4-FFF2-40B4-BE49-F238E27FC236}">
                <a16:creationId xmlns:a16="http://schemas.microsoft.com/office/drawing/2014/main" id="{B0480B31-75A1-4336-BAE0-A85CAE89D414}"/>
              </a:ext>
            </a:extLst>
          </p:cNvPr>
          <p:cNvSpPr/>
          <p:nvPr/>
        </p:nvSpPr>
        <p:spPr>
          <a:xfrm>
            <a:off x="9546726" y="5519443"/>
            <a:ext cx="2496196" cy="830997"/>
          </a:xfrm>
          <a:prstGeom prst="rect">
            <a:avLst/>
          </a:prstGeom>
        </p:spPr>
        <p:txBody>
          <a:bodyPr wrap="none">
            <a:spAutoFit/>
          </a:bodyPr>
          <a:lstStyle/>
          <a:p>
            <a:pPr algn="ctr"/>
            <a:r>
              <a:rPr lang="en-US" sz="2400" b="1" dirty="0">
                <a:latin typeface="Calibri" panose="020F0502020204030204" pitchFamily="34" charset="0"/>
                <a:cs typeface="Calibri" panose="020F0502020204030204" pitchFamily="34" charset="0"/>
              </a:rPr>
              <a:t>Category 5: </a:t>
            </a:r>
          </a:p>
          <a:p>
            <a:pPr algn="ctr"/>
            <a:r>
              <a:rPr lang="en-US" sz="2400" dirty="0">
                <a:latin typeface="Calibri" panose="020F0502020204030204" pitchFamily="34" charset="0"/>
                <a:cs typeface="Calibri" panose="020F0502020204030204" pitchFamily="34" charset="0"/>
              </a:rPr>
              <a:t>157 or higher mph</a:t>
            </a:r>
          </a:p>
        </p:txBody>
      </p:sp>
      <p:sp>
        <p:nvSpPr>
          <p:cNvPr id="10" name="TextBox 9">
            <a:extLst>
              <a:ext uri="{FF2B5EF4-FFF2-40B4-BE49-F238E27FC236}">
                <a16:creationId xmlns:a16="http://schemas.microsoft.com/office/drawing/2014/main" id="{D3380BB2-0617-4EF0-8785-4CE738792076}"/>
              </a:ext>
            </a:extLst>
          </p:cNvPr>
          <p:cNvSpPr txBox="1"/>
          <p:nvPr/>
        </p:nvSpPr>
        <p:spPr>
          <a:xfrm>
            <a:off x="259080" y="1336199"/>
            <a:ext cx="11673839" cy="1569660"/>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Hurricanes are categorized according to the speed of sustained winds. It is a Tropical Storm when the wind speed is 39 – 73 mph. Over 73 and it will be upgraded to a hurricane!   </a:t>
            </a:r>
          </a:p>
        </p:txBody>
      </p:sp>
      <p:sp>
        <p:nvSpPr>
          <p:cNvPr id="11" name="TextBox 10">
            <a:extLst>
              <a:ext uri="{FF2B5EF4-FFF2-40B4-BE49-F238E27FC236}">
                <a16:creationId xmlns:a16="http://schemas.microsoft.com/office/drawing/2014/main" id="{F0FC12F8-BDD3-4931-A129-897851E6B115}"/>
              </a:ext>
            </a:extLst>
          </p:cNvPr>
          <p:cNvSpPr txBox="1"/>
          <p:nvPr/>
        </p:nvSpPr>
        <p:spPr>
          <a:xfrm>
            <a:off x="0" y="182879"/>
            <a:ext cx="12192000" cy="1107996"/>
          </a:xfrm>
          <a:prstGeom prst="rect">
            <a:avLst/>
          </a:prstGeom>
          <a:noFill/>
        </p:spPr>
        <p:txBody>
          <a:bodyPr wrap="square" rtlCol="0">
            <a:spAutoFit/>
          </a:bodyPr>
          <a:lstStyle/>
          <a:p>
            <a:pPr algn="ctr"/>
            <a:r>
              <a:rPr lang="en-US" sz="66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Categories</a:t>
            </a:r>
          </a:p>
        </p:txBody>
      </p:sp>
    </p:spTree>
    <p:extLst>
      <p:ext uri="{BB962C8B-B14F-4D97-AF65-F5344CB8AC3E}">
        <p14:creationId xmlns:p14="http://schemas.microsoft.com/office/powerpoint/2010/main" val="119553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urricanes">
            <a:extLst>
              <a:ext uri="{FF2B5EF4-FFF2-40B4-BE49-F238E27FC236}">
                <a16:creationId xmlns:a16="http://schemas.microsoft.com/office/drawing/2014/main" id="{BCADEC97-A7FA-4A50-A05F-C09082278B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6974"/>
          <a:stretch/>
        </p:blipFill>
        <p:spPr bwMode="auto">
          <a:xfrm>
            <a:off x="-69669" y="0"/>
            <a:ext cx="1226166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4E79235-E72A-419D-820D-3EFCD350FB88}"/>
              </a:ext>
            </a:extLst>
          </p:cNvPr>
          <p:cNvSpPr/>
          <p:nvPr/>
        </p:nvSpPr>
        <p:spPr>
          <a:xfrm>
            <a:off x="-69669" y="2506558"/>
            <a:ext cx="12261670" cy="1757622"/>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F1E8623-9648-45F6-AA9D-0120B3806643}"/>
              </a:ext>
            </a:extLst>
          </p:cNvPr>
          <p:cNvSpPr txBox="1"/>
          <p:nvPr/>
        </p:nvSpPr>
        <p:spPr>
          <a:xfrm>
            <a:off x="-34835" y="2415873"/>
            <a:ext cx="12191999" cy="1938992"/>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One of natures most powerful forces!</a:t>
            </a:r>
          </a:p>
        </p:txBody>
      </p:sp>
    </p:spTree>
    <p:extLst>
      <p:ext uri="{BB962C8B-B14F-4D97-AF65-F5344CB8AC3E}">
        <p14:creationId xmlns:p14="http://schemas.microsoft.com/office/powerpoint/2010/main" val="1922867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C557B5-D1A4-4CE0-B264-449702BE8F3A}"/>
              </a:ext>
            </a:extLst>
          </p:cNvPr>
          <p:cNvSpPr/>
          <p:nvPr/>
        </p:nvSpPr>
        <p:spPr>
          <a:xfrm>
            <a:off x="78379" y="1688063"/>
            <a:ext cx="5059229" cy="4524315"/>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49A9BAC4-6DB0-4C53-83C2-3AA81ACF99C5}"/>
              </a:ext>
            </a:extLst>
          </p:cNvPr>
          <p:cNvSpPr txBox="1"/>
          <p:nvPr/>
        </p:nvSpPr>
        <p:spPr>
          <a:xfrm>
            <a:off x="478972" y="220953"/>
            <a:ext cx="11190514" cy="1015663"/>
          </a:xfrm>
          <a:prstGeom prst="rect">
            <a:avLst/>
          </a:prstGeom>
          <a:noFill/>
        </p:spPr>
        <p:txBody>
          <a:bodyPr wrap="square" rtlCol="0">
            <a:spAutoFit/>
          </a:bodyPr>
          <a:lstStyle/>
          <a:p>
            <a:pPr algn="ctr"/>
            <a:r>
              <a:rPr lang="en-US" sz="60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What is a Hurricane?</a:t>
            </a:r>
          </a:p>
        </p:txBody>
      </p:sp>
      <p:sp>
        <p:nvSpPr>
          <p:cNvPr id="5" name="TextBox 4">
            <a:extLst>
              <a:ext uri="{FF2B5EF4-FFF2-40B4-BE49-F238E27FC236}">
                <a16:creationId xmlns:a16="http://schemas.microsoft.com/office/drawing/2014/main" id="{4ACCDFD5-5FF1-4069-8BF0-832DEE8CA72E}"/>
              </a:ext>
            </a:extLst>
          </p:cNvPr>
          <p:cNvSpPr txBox="1"/>
          <p:nvPr/>
        </p:nvSpPr>
        <p:spPr>
          <a:xfrm>
            <a:off x="78379" y="1688063"/>
            <a:ext cx="5129348" cy="4524315"/>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A hurricane is a huge rotating storm with powerful winds and heavy rain that form over warm waters.  </a:t>
            </a:r>
          </a:p>
        </p:txBody>
      </p:sp>
      <p:pic>
        <p:nvPicPr>
          <p:cNvPr id="8194" name="Picture 2" descr="Image result for hurricane">
            <a:extLst>
              <a:ext uri="{FF2B5EF4-FFF2-40B4-BE49-F238E27FC236}">
                <a16:creationId xmlns:a16="http://schemas.microsoft.com/office/drawing/2014/main" id="{9F9E6BCE-54EC-4430-A901-1B21982DEA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827"/>
          <a:stretch/>
        </p:blipFill>
        <p:spPr bwMode="auto">
          <a:xfrm>
            <a:off x="5268687" y="1236616"/>
            <a:ext cx="6618515" cy="5427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59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A20AC60-53A1-496F-A573-A7E2CA468002}"/>
              </a:ext>
            </a:extLst>
          </p:cNvPr>
          <p:cNvSpPr/>
          <p:nvPr/>
        </p:nvSpPr>
        <p:spPr>
          <a:xfrm>
            <a:off x="662130" y="3172930"/>
            <a:ext cx="10867737" cy="227186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45CB2C8-D33F-4A63-8A19-092E1F702C9B}"/>
              </a:ext>
            </a:extLst>
          </p:cNvPr>
          <p:cNvSpPr txBox="1"/>
          <p:nvPr/>
        </p:nvSpPr>
        <p:spPr>
          <a:xfrm>
            <a:off x="0" y="287382"/>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Different Names for Hurricanes</a:t>
            </a:r>
          </a:p>
        </p:txBody>
      </p:sp>
      <p:sp>
        <p:nvSpPr>
          <p:cNvPr id="3" name="TextBox 2">
            <a:extLst>
              <a:ext uri="{FF2B5EF4-FFF2-40B4-BE49-F238E27FC236}">
                <a16:creationId xmlns:a16="http://schemas.microsoft.com/office/drawing/2014/main" id="{B91EFE7B-ED28-445E-BD51-65E9F965FB13}"/>
              </a:ext>
            </a:extLst>
          </p:cNvPr>
          <p:cNvSpPr txBox="1"/>
          <p:nvPr/>
        </p:nvSpPr>
        <p:spPr>
          <a:xfrm>
            <a:off x="762000" y="1871837"/>
            <a:ext cx="10667999" cy="3477875"/>
          </a:xfrm>
          <a:prstGeom prst="rect">
            <a:avLst/>
          </a:prstGeom>
          <a:noFill/>
        </p:spPr>
        <p:txBody>
          <a:bodyPr wrap="square" rtlCol="0">
            <a:spAutoFit/>
          </a:bodyPr>
          <a:lstStyle/>
          <a:p>
            <a:pPr algn="ctr"/>
            <a:r>
              <a:rPr lang="en-US" sz="4400" b="1" dirty="0">
                <a:latin typeface="Calibri" panose="020F0502020204030204" pitchFamily="34" charset="0"/>
                <a:cs typeface="Calibri" panose="020F0502020204030204" pitchFamily="34" charset="0"/>
              </a:rPr>
              <a:t>Scientific Name: </a:t>
            </a:r>
            <a:r>
              <a:rPr lang="en-US" sz="4400" dirty="0">
                <a:latin typeface="Calibri" panose="020F0502020204030204" pitchFamily="34" charset="0"/>
                <a:cs typeface="Calibri" panose="020F0502020204030204" pitchFamily="34" charset="0"/>
              </a:rPr>
              <a:t>Tropical Cyclone</a:t>
            </a:r>
          </a:p>
          <a:p>
            <a:pPr algn="ctr"/>
            <a:endParaRPr lang="en-US" sz="4400" dirty="0">
              <a:latin typeface="Calibri" panose="020F0502020204030204" pitchFamily="34" charset="0"/>
              <a:cs typeface="Calibri" panose="020F0502020204030204" pitchFamily="34" charset="0"/>
            </a:endParaRPr>
          </a:p>
          <a:p>
            <a:pPr algn="ctr"/>
            <a:r>
              <a:rPr lang="en-US" sz="4400" b="1" dirty="0">
                <a:latin typeface="Calibri" panose="020F0502020204030204" pitchFamily="34" charset="0"/>
                <a:cs typeface="Calibri" panose="020F0502020204030204" pitchFamily="34" charset="0"/>
              </a:rPr>
              <a:t>North American and Caribbean’s: </a:t>
            </a:r>
            <a:r>
              <a:rPr lang="en-US" sz="4400" dirty="0">
                <a:latin typeface="Calibri" panose="020F0502020204030204" pitchFamily="34" charset="0"/>
                <a:cs typeface="Calibri" panose="020F0502020204030204" pitchFamily="34" charset="0"/>
              </a:rPr>
              <a:t>Hurricanes</a:t>
            </a:r>
          </a:p>
          <a:p>
            <a:pPr algn="ctr"/>
            <a:r>
              <a:rPr lang="en-US" sz="4400" b="1" dirty="0">
                <a:latin typeface="Calibri" panose="020F0502020204030204" pitchFamily="34" charset="0"/>
                <a:cs typeface="Calibri" panose="020F0502020204030204" pitchFamily="34" charset="0"/>
              </a:rPr>
              <a:t>Indian Ocean: </a:t>
            </a:r>
            <a:r>
              <a:rPr lang="en-US" sz="4400" dirty="0">
                <a:latin typeface="Calibri" panose="020F0502020204030204" pitchFamily="34" charset="0"/>
                <a:cs typeface="Calibri" panose="020F0502020204030204" pitchFamily="34" charset="0"/>
              </a:rPr>
              <a:t>Cyclones</a:t>
            </a:r>
          </a:p>
          <a:p>
            <a:pPr algn="ctr"/>
            <a:r>
              <a:rPr lang="en-US" sz="4400" b="1" dirty="0">
                <a:latin typeface="Calibri" panose="020F0502020204030204" pitchFamily="34" charset="0"/>
                <a:cs typeface="Calibri" panose="020F0502020204030204" pitchFamily="34" charset="0"/>
              </a:rPr>
              <a:t>Southeast Asia: </a:t>
            </a:r>
            <a:r>
              <a:rPr lang="en-US" sz="4400" dirty="0">
                <a:latin typeface="Calibri" panose="020F0502020204030204" pitchFamily="34" charset="0"/>
                <a:cs typeface="Calibri" panose="020F0502020204030204" pitchFamily="34" charset="0"/>
              </a:rPr>
              <a:t>Typhoons </a:t>
            </a:r>
            <a:r>
              <a:rPr lang="en-US" sz="4400" b="1" dirty="0">
                <a:latin typeface="Calibri" panose="020F0502020204030204" pitchFamily="34" charset="0"/>
                <a:cs typeface="Calibri" panose="020F0502020204030204" pitchFamily="34" charset="0"/>
              </a:rPr>
              <a:t> </a:t>
            </a:r>
          </a:p>
        </p:txBody>
      </p:sp>
      <p:pic>
        <p:nvPicPr>
          <p:cNvPr id="13314" name="Picture 2" descr="Image result for hurricane">
            <a:extLst>
              <a:ext uri="{FF2B5EF4-FFF2-40B4-BE49-F238E27FC236}">
                <a16:creationId xmlns:a16="http://schemas.microsoft.com/office/drawing/2014/main" id="{950666AB-749B-4E2D-8DBC-5F4BC896D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20" y="4449833"/>
            <a:ext cx="2703602" cy="17997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316" name="Picture 4" descr="Image result for hurricane">
            <a:extLst>
              <a:ext uri="{FF2B5EF4-FFF2-40B4-BE49-F238E27FC236}">
                <a16:creationId xmlns:a16="http://schemas.microsoft.com/office/drawing/2014/main" id="{781387D9-545E-46EC-B324-A129FAD9B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9387" y="4455784"/>
            <a:ext cx="2732960" cy="18829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43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3A9FA0A-2A41-4CC1-B31C-C54C93BBFCB7}"/>
              </a:ext>
            </a:extLst>
          </p:cNvPr>
          <p:cNvSpPr/>
          <p:nvPr/>
        </p:nvSpPr>
        <p:spPr>
          <a:xfrm>
            <a:off x="200927" y="979382"/>
            <a:ext cx="11799395" cy="2169171"/>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DD95E205-A562-49A7-A148-A7A1163FAE37}"/>
              </a:ext>
            </a:extLst>
          </p:cNvPr>
          <p:cNvSpPr txBox="1"/>
          <p:nvPr/>
        </p:nvSpPr>
        <p:spPr>
          <a:xfrm>
            <a:off x="0" y="143138"/>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How Hurricanes Form:</a:t>
            </a:r>
          </a:p>
        </p:txBody>
      </p:sp>
      <p:sp>
        <p:nvSpPr>
          <p:cNvPr id="3" name="TextBox 2">
            <a:extLst>
              <a:ext uri="{FF2B5EF4-FFF2-40B4-BE49-F238E27FC236}">
                <a16:creationId xmlns:a16="http://schemas.microsoft.com/office/drawing/2014/main" id="{66053A93-CBC6-4D3C-B452-FFD52051C573}"/>
              </a:ext>
            </a:extLst>
          </p:cNvPr>
          <p:cNvSpPr txBox="1"/>
          <p:nvPr/>
        </p:nvSpPr>
        <p:spPr>
          <a:xfrm>
            <a:off x="104501" y="979382"/>
            <a:ext cx="11982993" cy="2246769"/>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Hurricanes only form over really warm ocean water of 80° F or warmer. When warm moist air over the water rises, it is replaced by cooler air. The cooler air will then warm and start to rise which causes huge storm clouds to form as the cycle continues. The clouds then rotate with the spin of the earth. If there is enough warm water to feed the storm, a hurricane forms!</a:t>
            </a:r>
          </a:p>
        </p:txBody>
      </p:sp>
      <p:pic>
        <p:nvPicPr>
          <p:cNvPr id="15362" name="Picture 2" descr="Image result for hurricane">
            <a:extLst>
              <a:ext uri="{FF2B5EF4-FFF2-40B4-BE49-F238E27FC236}">
                <a16:creationId xmlns:a16="http://schemas.microsoft.com/office/drawing/2014/main" id="{21BAA0E2-2E94-4113-B466-389FFFD5A0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312"/>
          <a:stretch/>
        </p:blipFill>
        <p:spPr bwMode="auto">
          <a:xfrm>
            <a:off x="1408111" y="3226151"/>
            <a:ext cx="9375775" cy="35447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154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DCC955-07FB-4E53-ABE1-7A5453A26699}"/>
              </a:ext>
            </a:extLst>
          </p:cNvPr>
          <p:cNvSpPr txBox="1"/>
          <p:nvPr/>
        </p:nvSpPr>
        <p:spPr>
          <a:xfrm>
            <a:off x="0" y="182879"/>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Parts of a Hurricane</a:t>
            </a:r>
          </a:p>
        </p:txBody>
      </p:sp>
      <p:pic>
        <p:nvPicPr>
          <p:cNvPr id="3074" name="Picture 2" descr="Image result for parts of a hurricanes">
            <a:extLst>
              <a:ext uri="{FF2B5EF4-FFF2-40B4-BE49-F238E27FC236}">
                <a16:creationId xmlns:a16="http://schemas.microsoft.com/office/drawing/2014/main" id="{4529D3FC-1FD7-4B6C-9AC2-D09BFF2B16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499" y="1404594"/>
            <a:ext cx="11500702" cy="51305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571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610D7-6A97-4097-968D-B22FAD072F3B}"/>
              </a:ext>
            </a:extLst>
          </p:cNvPr>
          <p:cNvSpPr/>
          <p:nvPr/>
        </p:nvSpPr>
        <p:spPr>
          <a:xfrm>
            <a:off x="313735" y="1500954"/>
            <a:ext cx="5059229" cy="4524315"/>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8126BEE0-B149-4623-B8AF-1D4B8909AA33}"/>
              </a:ext>
            </a:extLst>
          </p:cNvPr>
          <p:cNvSpPr txBox="1"/>
          <p:nvPr/>
        </p:nvSpPr>
        <p:spPr>
          <a:xfrm>
            <a:off x="0" y="182879"/>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The Eye</a:t>
            </a:r>
          </a:p>
        </p:txBody>
      </p:sp>
      <p:sp>
        <p:nvSpPr>
          <p:cNvPr id="3" name="TextBox 2">
            <a:extLst>
              <a:ext uri="{FF2B5EF4-FFF2-40B4-BE49-F238E27FC236}">
                <a16:creationId xmlns:a16="http://schemas.microsoft.com/office/drawing/2014/main" id="{2DA6CC38-6F84-4266-8676-E8AD8333DDE9}"/>
              </a:ext>
            </a:extLst>
          </p:cNvPr>
          <p:cNvSpPr txBox="1"/>
          <p:nvPr/>
        </p:nvSpPr>
        <p:spPr>
          <a:xfrm>
            <a:off x="95796" y="1876131"/>
            <a:ext cx="5495108" cy="3477875"/>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Hurricanes rotate around a circular center called the eye. The eye is where it is calm with no clouds. </a:t>
            </a:r>
          </a:p>
        </p:txBody>
      </p:sp>
      <p:pic>
        <p:nvPicPr>
          <p:cNvPr id="7170" name="Picture 2" descr="Image result for hurricane the eye">
            <a:extLst>
              <a:ext uri="{FF2B5EF4-FFF2-40B4-BE49-F238E27FC236}">
                <a16:creationId xmlns:a16="http://schemas.microsoft.com/office/drawing/2014/main" id="{660DBCEB-2C75-460C-903E-83247AD57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097"/>
          <a:stretch/>
        </p:blipFill>
        <p:spPr bwMode="auto">
          <a:xfrm>
            <a:off x="5821681" y="1313827"/>
            <a:ext cx="6057990" cy="4898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778B56A2-7A55-422C-8861-C37208AE7BBA}"/>
              </a:ext>
            </a:extLst>
          </p:cNvPr>
          <p:cNvCxnSpPr/>
          <p:nvPr/>
        </p:nvCxnSpPr>
        <p:spPr>
          <a:xfrm>
            <a:off x="6740434" y="2316480"/>
            <a:ext cx="2394857" cy="1349829"/>
          </a:xfrm>
          <a:prstGeom prst="straightConnector1">
            <a:avLst/>
          </a:prstGeom>
          <a:ln w="76200">
            <a:tailEnd type="triangle"/>
          </a:ln>
          <a:effectLst>
            <a:glow rad="1397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230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4790EA-CF7A-4DB5-BCFB-444176EEE05E}"/>
              </a:ext>
            </a:extLst>
          </p:cNvPr>
          <p:cNvSpPr/>
          <p:nvPr/>
        </p:nvSpPr>
        <p:spPr>
          <a:xfrm>
            <a:off x="202926" y="1518381"/>
            <a:ext cx="5556851" cy="4763121"/>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F7A25FC-4BD7-4113-9DB1-9EB7AB082F8F}"/>
              </a:ext>
            </a:extLst>
          </p:cNvPr>
          <p:cNvSpPr txBox="1"/>
          <p:nvPr/>
        </p:nvSpPr>
        <p:spPr>
          <a:xfrm>
            <a:off x="0" y="182879"/>
            <a:ext cx="12192000" cy="923330"/>
          </a:xfrm>
          <a:prstGeom prst="rect">
            <a:avLst/>
          </a:prstGeom>
          <a:noFill/>
        </p:spPr>
        <p:txBody>
          <a:bodyPr wrap="square" rtlCol="0">
            <a:spAutoFit/>
          </a:bodyPr>
          <a:lstStyle/>
          <a:p>
            <a:pPr algn="ctr"/>
            <a:r>
              <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The Eye Wall</a:t>
            </a:r>
          </a:p>
        </p:txBody>
      </p:sp>
      <p:sp>
        <p:nvSpPr>
          <p:cNvPr id="3" name="TextBox 2">
            <a:extLst>
              <a:ext uri="{FF2B5EF4-FFF2-40B4-BE49-F238E27FC236}">
                <a16:creationId xmlns:a16="http://schemas.microsoft.com/office/drawing/2014/main" id="{919ECDAD-C331-4439-A597-CEE134E3DE05}"/>
              </a:ext>
            </a:extLst>
          </p:cNvPr>
          <p:cNvSpPr txBox="1"/>
          <p:nvPr/>
        </p:nvSpPr>
        <p:spPr>
          <a:xfrm>
            <a:off x="82732" y="1449410"/>
            <a:ext cx="5778137" cy="4832092"/>
          </a:xfrm>
          <a:prstGeom prst="rect">
            <a:avLst/>
          </a:prstGeom>
          <a:noFill/>
        </p:spPr>
        <p:txBody>
          <a:bodyPr wrap="square" rtlCol="0">
            <a:spAutoFit/>
          </a:bodyPr>
          <a:lstStyle/>
          <a:p>
            <a:pPr algn="ctr"/>
            <a:r>
              <a:rPr lang="en-US" sz="4400" dirty="0">
                <a:latin typeface="Calibri" panose="020F0502020204030204" pitchFamily="34" charset="0"/>
                <a:cs typeface="Calibri" panose="020F0502020204030204" pitchFamily="34" charset="0"/>
              </a:rPr>
              <a:t>Surrounding the eye is the eye wall where it is the most dangerous part of the hurricane with the strongest wind, thickest clouds, and heaviest rain. </a:t>
            </a:r>
          </a:p>
        </p:txBody>
      </p:sp>
      <p:pic>
        <p:nvPicPr>
          <p:cNvPr id="6146" name="Picture 2" descr="Image result for eye of a hurricane">
            <a:extLst>
              <a:ext uri="{FF2B5EF4-FFF2-40B4-BE49-F238E27FC236}">
                <a16:creationId xmlns:a16="http://schemas.microsoft.com/office/drawing/2014/main" id="{600C0F30-74D5-4606-8951-DBE66965F9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572"/>
          <a:stretch/>
        </p:blipFill>
        <p:spPr bwMode="auto">
          <a:xfrm>
            <a:off x="5860869" y="1197040"/>
            <a:ext cx="6217779" cy="533683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6D8B137-C41B-4422-B240-014D6948F3B8}"/>
              </a:ext>
            </a:extLst>
          </p:cNvPr>
          <p:cNvCxnSpPr/>
          <p:nvPr/>
        </p:nvCxnSpPr>
        <p:spPr>
          <a:xfrm>
            <a:off x="5377473" y="1197040"/>
            <a:ext cx="2394857" cy="1349829"/>
          </a:xfrm>
          <a:prstGeom prst="straightConnector1">
            <a:avLst/>
          </a:prstGeom>
          <a:ln w="76200">
            <a:tailEnd type="triangle"/>
          </a:ln>
          <a:effectLst>
            <a:glow rad="1016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48BE6D09-5C66-439B-AD04-C9BCACB19BC0}"/>
              </a:ext>
            </a:extLst>
          </p:cNvPr>
          <p:cNvCxnSpPr>
            <a:cxnSpLocks/>
          </p:cNvCxnSpPr>
          <p:nvPr/>
        </p:nvCxnSpPr>
        <p:spPr>
          <a:xfrm>
            <a:off x="8969758" y="1449410"/>
            <a:ext cx="1319351" cy="2216512"/>
          </a:xfrm>
          <a:prstGeom prst="straightConnector1">
            <a:avLst/>
          </a:prstGeom>
          <a:ln w="76200">
            <a:tailEnd type="triangle"/>
          </a:ln>
          <a:effectLst>
            <a:glow rad="1016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72063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D7A0F7-A623-43DE-8EFA-A3266A54A539}"/>
              </a:ext>
            </a:extLst>
          </p:cNvPr>
          <p:cNvSpPr/>
          <p:nvPr/>
        </p:nvSpPr>
        <p:spPr>
          <a:xfrm>
            <a:off x="1121790" y="924492"/>
            <a:ext cx="10020692" cy="1199570"/>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C9FD61B-EB28-43BD-A6C5-7A46A675F2C5}"/>
              </a:ext>
            </a:extLst>
          </p:cNvPr>
          <p:cNvSpPr txBox="1"/>
          <p:nvPr/>
        </p:nvSpPr>
        <p:spPr>
          <a:xfrm>
            <a:off x="-1" y="170528"/>
            <a:ext cx="12192000" cy="923330"/>
          </a:xfrm>
          <a:prstGeom prst="rect">
            <a:avLst/>
          </a:prstGeom>
          <a:noFill/>
        </p:spPr>
        <p:txBody>
          <a:bodyPr wrap="square" rtlCol="0">
            <a:spAutoFit/>
          </a:bodyPr>
          <a:lstStyle/>
          <a:p>
            <a:pPr algn="ctr"/>
            <a:r>
              <a:rPr lang="en-US" sz="5400" dirty="0" err="1">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rPr>
              <a:t>Rainbands</a:t>
            </a:r>
            <a:endParaRPr lang="en-US" sz="5400" dirty="0">
              <a:effectLst>
                <a:outerShdw blurRad="38100" dist="38100" dir="2700000" algn="tl">
                  <a:srgbClr val="000000">
                    <a:alpha val="43137"/>
                  </a:srgbClr>
                </a:outerShdw>
              </a:effectLst>
              <a:latin typeface="Arial Black" panose="020B0A04020102020204" pitchFamily="34" charset="0"/>
              <a:ea typeface="Segoe UI Black" panose="020B0A02040204020203" pitchFamily="34" charset="0"/>
              <a:cs typeface="MV Boli" panose="02000500030200090000" pitchFamily="2" charset="0"/>
            </a:endParaRPr>
          </a:p>
        </p:txBody>
      </p:sp>
      <p:sp>
        <p:nvSpPr>
          <p:cNvPr id="3" name="TextBox 2">
            <a:extLst>
              <a:ext uri="{FF2B5EF4-FFF2-40B4-BE49-F238E27FC236}">
                <a16:creationId xmlns:a16="http://schemas.microsoft.com/office/drawing/2014/main" id="{55D662D9-9E05-4DAD-91DA-E72E5090C303}"/>
              </a:ext>
            </a:extLst>
          </p:cNvPr>
          <p:cNvSpPr txBox="1"/>
          <p:nvPr/>
        </p:nvSpPr>
        <p:spPr>
          <a:xfrm>
            <a:off x="1121791" y="829734"/>
            <a:ext cx="10020692" cy="1323439"/>
          </a:xfrm>
          <a:prstGeom prst="rect">
            <a:avLst/>
          </a:prstGeom>
          <a:noFill/>
        </p:spPr>
        <p:txBody>
          <a:bodyPr wrap="square" rtlCol="0">
            <a:spAutoFit/>
          </a:bodyPr>
          <a:lstStyle/>
          <a:p>
            <a:pPr algn="ctr"/>
            <a:r>
              <a:rPr lang="en-US" sz="4000" dirty="0" err="1">
                <a:latin typeface="Calibri" panose="020F0502020204030204" pitchFamily="34" charset="0"/>
                <a:cs typeface="Calibri" panose="020F0502020204030204" pitchFamily="34" charset="0"/>
              </a:rPr>
              <a:t>Rainbands</a:t>
            </a:r>
            <a:r>
              <a:rPr lang="en-US" sz="4000" dirty="0">
                <a:latin typeface="Calibri" panose="020F0502020204030204" pitchFamily="34" charset="0"/>
                <a:cs typeface="Calibri" panose="020F0502020204030204" pitchFamily="34" charset="0"/>
              </a:rPr>
              <a:t> can drop a huge amount of rainfall causing flooding when it hits land.  </a:t>
            </a:r>
          </a:p>
        </p:txBody>
      </p:sp>
      <p:pic>
        <p:nvPicPr>
          <p:cNvPr id="5122" name="Picture 2" descr="File:Matthew 2016-10-04.jpg">
            <a:extLst>
              <a:ext uri="{FF2B5EF4-FFF2-40B4-BE49-F238E27FC236}">
                <a16:creationId xmlns:a16="http://schemas.microsoft.com/office/drawing/2014/main" id="{0910C77F-966B-4C69-8D5B-607618B075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55"/>
          <a:stretch/>
        </p:blipFill>
        <p:spPr bwMode="auto">
          <a:xfrm>
            <a:off x="224245" y="2206793"/>
            <a:ext cx="7620000" cy="45815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4" name="Picture 4" descr="Image result for hurricane">
            <a:extLst>
              <a:ext uri="{FF2B5EF4-FFF2-40B4-BE49-F238E27FC236}">
                <a16:creationId xmlns:a16="http://schemas.microsoft.com/office/drawing/2014/main" id="{FC2A13DC-8271-40DD-AAEB-638200DBBD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143"/>
          <a:stretch/>
        </p:blipFill>
        <p:spPr bwMode="auto">
          <a:xfrm>
            <a:off x="7990113" y="2299064"/>
            <a:ext cx="4105757" cy="403565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57D2354A-935D-4E76-8AC6-3E9D7995AA35}"/>
              </a:ext>
            </a:extLst>
          </p:cNvPr>
          <p:cNvCxnSpPr/>
          <p:nvPr/>
        </p:nvCxnSpPr>
        <p:spPr>
          <a:xfrm>
            <a:off x="635726" y="4432663"/>
            <a:ext cx="1872343" cy="879566"/>
          </a:xfrm>
          <a:prstGeom prst="straightConnector1">
            <a:avLst/>
          </a:prstGeom>
          <a:ln w="76200">
            <a:tailEnd type="triangle"/>
          </a:ln>
          <a:effectLst>
            <a:glow rad="1016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8E089B9E-BDE1-429D-A153-2FA63D6D7C2E}"/>
              </a:ext>
            </a:extLst>
          </p:cNvPr>
          <p:cNvCxnSpPr>
            <a:cxnSpLocks/>
          </p:cNvCxnSpPr>
          <p:nvPr/>
        </p:nvCxnSpPr>
        <p:spPr>
          <a:xfrm flipV="1">
            <a:off x="3526971" y="5791200"/>
            <a:ext cx="1820092" cy="914400"/>
          </a:xfrm>
          <a:prstGeom prst="straightConnector1">
            <a:avLst/>
          </a:prstGeom>
          <a:ln w="76200">
            <a:tailEnd type="triangle"/>
          </a:ln>
          <a:effectLst>
            <a:glow rad="1016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A85369B1-27D2-4DC5-9F69-E128579DC545}"/>
              </a:ext>
            </a:extLst>
          </p:cNvPr>
          <p:cNvCxnSpPr>
            <a:cxnSpLocks/>
          </p:cNvCxnSpPr>
          <p:nvPr/>
        </p:nvCxnSpPr>
        <p:spPr>
          <a:xfrm flipH="1" flipV="1">
            <a:off x="6400800" y="4249783"/>
            <a:ext cx="978625" cy="1436916"/>
          </a:xfrm>
          <a:prstGeom prst="straightConnector1">
            <a:avLst/>
          </a:prstGeom>
          <a:ln w="76200">
            <a:tailEnd type="triangle"/>
          </a:ln>
          <a:effectLst>
            <a:glow rad="101600">
              <a:schemeClr val="accent4">
                <a:satMod val="175000"/>
                <a:alpha val="40000"/>
              </a:schemeClr>
            </a:glow>
          </a:effectLst>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1679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TotalTime>
  <Words>381</Words>
  <Application>Microsoft Office PowerPoint</Application>
  <PresentationFormat>Widescreen</PresentationFormat>
  <Paragraphs>37</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Black</vt:lpstr>
      <vt:lpstr>Calibri</vt:lpstr>
      <vt:lpstr>Calibri Light</vt:lpstr>
      <vt:lpstr>Hollywood Hills</vt:lpstr>
      <vt:lpstr>MV Boli</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Fatooma</dc:creator>
  <cp:lastModifiedBy>Fatooma</cp:lastModifiedBy>
  <cp:revision>23</cp:revision>
  <dcterms:created xsi:type="dcterms:W3CDTF">2017-08-29T19:19:47Z</dcterms:created>
  <dcterms:modified xsi:type="dcterms:W3CDTF">2017-09-01T06:10:48Z</dcterms:modified>
</cp:coreProperties>
</file>